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48" r:id="rId1"/>
  </p:sldMasterIdLst>
  <p:notesMasterIdLst>
    <p:notesMasterId r:id="rId3"/>
  </p:notesMasterIdLst>
  <p:sldIdLst>
    <p:sldId id="260" r:id="rId2"/>
  </p:sldIdLst>
  <p:sldSz cx="8483600" cy="4813300"/>
  <p:notesSz cx="6858000" cy="9144000"/>
  <p:defaultTextStyle>
    <a:defPPr>
      <a:defRPr lang="en-US"/>
    </a:defPPr>
    <a:lvl1pPr marL="0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42949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85896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028845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71794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714744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057690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400639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743588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049" autoAdjust="0"/>
    <p:restoredTop sz="95701" autoAdjust="0"/>
  </p:normalViewPr>
  <p:slideViewPr>
    <p:cSldViewPr>
      <p:cViewPr>
        <p:scale>
          <a:sx n="150" d="100"/>
          <a:sy n="150" d="100"/>
        </p:scale>
        <p:origin x="-1304" y="-80"/>
      </p:cViewPr>
      <p:guideLst>
        <p:guide orient="horz" pos="1518"/>
        <p:guide pos="26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EFC782-87F7-4A95-884A-FD7079ED5E1B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85800"/>
            <a:ext cx="6042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6CE58-378A-4BD8-A974-15F1B702D90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4375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49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96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845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794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744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690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639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588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err="1" smtClean="0"/>
              <a:t>apps_intro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6CE58-378A-4BD8-A974-15F1B702D907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80108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6273" y="1495246"/>
            <a:ext cx="7211059" cy="1031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2541" y="2727539"/>
            <a:ext cx="5938522" cy="12300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6147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95512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50611" y="192757"/>
            <a:ext cx="1908811" cy="41069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4179" y="192757"/>
            <a:ext cx="5585037" cy="41069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1791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32257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149" y="3092992"/>
            <a:ext cx="7211059" cy="955976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0149" y="2040084"/>
            <a:ext cx="7211059" cy="1052909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4294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8589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2884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37179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71474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205769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40063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74358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40289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4181" y="1123104"/>
            <a:ext cx="3746922" cy="3176554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2501" y="1123104"/>
            <a:ext cx="3746922" cy="3176554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29221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181" y="1077421"/>
            <a:ext cx="3748397" cy="449017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42949" indent="0">
              <a:buNone/>
              <a:defRPr sz="1600" b="1"/>
            </a:lvl2pPr>
            <a:lvl3pPr marL="685896" indent="0">
              <a:buNone/>
              <a:defRPr sz="1300" b="1"/>
            </a:lvl3pPr>
            <a:lvl4pPr marL="1028845" indent="0">
              <a:buNone/>
              <a:defRPr sz="1300" b="1"/>
            </a:lvl4pPr>
            <a:lvl5pPr marL="1371794" indent="0">
              <a:buNone/>
              <a:defRPr sz="1300" b="1"/>
            </a:lvl5pPr>
            <a:lvl6pPr marL="1714744" indent="0">
              <a:buNone/>
              <a:defRPr sz="1300" b="1"/>
            </a:lvl6pPr>
            <a:lvl7pPr marL="2057690" indent="0">
              <a:buNone/>
              <a:defRPr sz="1300" b="1"/>
            </a:lvl7pPr>
            <a:lvl8pPr marL="2400639" indent="0">
              <a:buNone/>
              <a:defRPr sz="1300" b="1"/>
            </a:lvl8pPr>
            <a:lvl9pPr marL="274358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81" y="1526443"/>
            <a:ext cx="3748397" cy="277321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09552" y="1077421"/>
            <a:ext cx="3749869" cy="449017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42949" indent="0">
              <a:buNone/>
              <a:defRPr sz="1600" b="1"/>
            </a:lvl2pPr>
            <a:lvl3pPr marL="685896" indent="0">
              <a:buNone/>
              <a:defRPr sz="1300" b="1"/>
            </a:lvl3pPr>
            <a:lvl4pPr marL="1028845" indent="0">
              <a:buNone/>
              <a:defRPr sz="1300" b="1"/>
            </a:lvl4pPr>
            <a:lvl5pPr marL="1371794" indent="0">
              <a:buNone/>
              <a:defRPr sz="1300" b="1"/>
            </a:lvl5pPr>
            <a:lvl6pPr marL="1714744" indent="0">
              <a:buNone/>
              <a:defRPr sz="1300" b="1"/>
            </a:lvl6pPr>
            <a:lvl7pPr marL="2057690" indent="0">
              <a:buNone/>
              <a:defRPr sz="1300" b="1"/>
            </a:lvl7pPr>
            <a:lvl8pPr marL="2400639" indent="0">
              <a:buNone/>
              <a:defRPr sz="1300" b="1"/>
            </a:lvl8pPr>
            <a:lvl9pPr marL="274358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09552" y="1526443"/>
            <a:ext cx="3749869" cy="277321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88544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044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0693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181" y="191640"/>
            <a:ext cx="2791046" cy="815586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6854" y="191640"/>
            <a:ext cx="4742569" cy="410801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4181" y="1007226"/>
            <a:ext cx="2791046" cy="3292432"/>
          </a:xfrm>
        </p:spPr>
        <p:txBody>
          <a:bodyPr/>
          <a:lstStyle>
            <a:lvl1pPr marL="0" indent="0">
              <a:buNone/>
              <a:defRPr sz="900"/>
            </a:lvl1pPr>
            <a:lvl2pPr marL="342949" indent="0">
              <a:buNone/>
              <a:defRPr sz="900"/>
            </a:lvl2pPr>
            <a:lvl3pPr marL="685896" indent="0">
              <a:buNone/>
              <a:defRPr sz="600"/>
            </a:lvl3pPr>
            <a:lvl4pPr marL="1028845" indent="0">
              <a:buNone/>
              <a:defRPr sz="600"/>
            </a:lvl4pPr>
            <a:lvl5pPr marL="1371794" indent="0">
              <a:buNone/>
              <a:defRPr sz="600"/>
            </a:lvl5pPr>
            <a:lvl6pPr marL="1714744" indent="0">
              <a:buNone/>
              <a:defRPr sz="600"/>
            </a:lvl6pPr>
            <a:lvl7pPr marL="2057690" indent="0">
              <a:buNone/>
              <a:defRPr sz="600"/>
            </a:lvl7pPr>
            <a:lvl8pPr marL="2400639" indent="0">
              <a:buNone/>
              <a:defRPr sz="600"/>
            </a:lvl8pPr>
            <a:lvl9pPr marL="2743588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06644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2848" y="3369311"/>
            <a:ext cx="5090160" cy="397767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62848" y="430079"/>
            <a:ext cx="5090160" cy="2887981"/>
          </a:xfrm>
        </p:spPr>
        <p:txBody>
          <a:bodyPr/>
          <a:lstStyle>
            <a:lvl1pPr marL="0" indent="0">
              <a:buNone/>
              <a:defRPr sz="2500"/>
            </a:lvl1pPr>
            <a:lvl2pPr marL="342949" indent="0">
              <a:buNone/>
              <a:defRPr sz="2200"/>
            </a:lvl2pPr>
            <a:lvl3pPr marL="685896" indent="0">
              <a:buNone/>
              <a:defRPr sz="1900"/>
            </a:lvl3pPr>
            <a:lvl4pPr marL="1028845" indent="0">
              <a:buNone/>
              <a:defRPr sz="1600"/>
            </a:lvl4pPr>
            <a:lvl5pPr marL="1371794" indent="0">
              <a:buNone/>
              <a:defRPr sz="1600"/>
            </a:lvl5pPr>
            <a:lvl6pPr marL="1714744" indent="0">
              <a:buNone/>
              <a:defRPr sz="1600"/>
            </a:lvl6pPr>
            <a:lvl7pPr marL="2057690" indent="0">
              <a:buNone/>
              <a:defRPr sz="1600"/>
            </a:lvl7pPr>
            <a:lvl8pPr marL="2400639" indent="0">
              <a:buNone/>
              <a:defRPr sz="1600"/>
            </a:lvl8pPr>
            <a:lvl9pPr marL="2743588" indent="0">
              <a:buNone/>
              <a:defRPr sz="16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62848" y="3767077"/>
            <a:ext cx="5090160" cy="564895"/>
          </a:xfrm>
        </p:spPr>
        <p:txBody>
          <a:bodyPr/>
          <a:lstStyle>
            <a:lvl1pPr marL="0" indent="0">
              <a:buNone/>
              <a:defRPr sz="900"/>
            </a:lvl1pPr>
            <a:lvl2pPr marL="342949" indent="0">
              <a:buNone/>
              <a:defRPr sz="900"/>
            </a:lvl2pPr>
            <a:lvl3pPr marL="685896" indent="0">
              <a:buNone/>
              <a:defRPr sz="600"/>
            </a:lvl3pPr>
            <a:lvl4pPr marL="1028845" indent="0">
              <a:buNone/>
              <a:defRPr sz="600"/>
            </a:lvl4pPr>
            <a:lvl5pPr marL="1371794" indent="0">
              <a:buNone/>
              <a:defRPr sz="600"/>
            </a:lvl5pPr>
            <a:lvl6pPr marL="1714744" indent="0">
              <a:buNone/>
              <a:defRPr sz="600"/>
            </a:lvl6pPr>
            <a:lvl7pPr marL="2057690" indent="0">
              <a:buNone/>
              <a:defRPr sz="600"/>
            </a:lvl7pPr>
            <a:lvl8pPr marL="2400639" indent="0">
              <a:buNone/>
              <a:defRPr sz="600"/>
            </a:lvl8pPr>
            <a:lvl9pPr marL="2743588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82213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4183" y="192756"/>
            <a:ext cx="7635238" cy="802215"/>
          </a:xfrm>
          <a:prstGeom prst="rect">
            <a:avLst/>
          </a:prstGeom>
        </p:spPr>
        <p:txBody>
          <a:bodyPr vert="horz" lIns="68590" tIns="34294" rIns="68590" bIns="3429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183" y="1123104"/>
            <a:ext cx="7635238" cy="3176554"/>
          </a:xfrm>
          <a:prstGeom prst="rect">
            <a:avLst/>
          </a:prstGeom>
        </p:spPr>
        <p:txBody>
          <a:bodyPr vert="horz" lIns="68590" tIns="34294" rIns="68590" bIns="3429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4183" y="4461218"/>
            <a:ext cx="1979505" cy="256265"/>
          </a:xfrm>
          <a:prstGeom prst="rect">
            <a:avLst/>
          </a:prstGeom>
        </p:spPr>
        <p:txBody>
          <a:bodyPr vert="horz" lIns="68590" tIns="34294" rIns="68590" bIns="34294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8566" y="4461218"/>
            <a:ext cx="2686472" cy="256265"/>
          </a:xfrm>
          <a:prstGeom prst="rect">
            <a:avLst/>
          </a:prstGeom>
        </p:spPr>
        <p:txBody>
          <a:bodyPr vert="horz" lIns="68590" tIns="34294" rIns="68590" bIns="34294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79916" y="4461218"/>
            <a:ext cx="1979505" cy="256265"/>
          </a:xfrm>
          <a:prstGeom prst="rect">
            <a:avLst/>
          </a:prstGeom>
        </p:spPr>
        <p:txBody>
          <a:bodyPr vert="horz" lIns="68590" tIns="34294" rIns="68590" bIns="34294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1420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96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210" indent="-257210" algn="l" defTabSz="6858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91" indent="-214344" algn="l" defTabSz="685896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7370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320" indent="-171475" algn="l" defTabSz="685896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269" indent="-171475" algn="l" defTabSz="685896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215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165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114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063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49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96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845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94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744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690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639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588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5"/>
          <p:cNvSpPr txBox="1">
            <a:spLocks/>
          </p:cNvSpPr>
          <p:nvPr/>
        </p:nvSpPr>
        <p:spPr>
          <a:xfrm>
            <a:off x="209352" y="246410"/>
            <a:ext cx="4680520" cy="3744416"/>
          </a:xfrm>
          <a:prstGeom prst="rect">
            <a:avLst/>
          </a:prstGeom>
        </p:spPr>
        <p:txBody>
          <a:bodyPr/>
          <a:lstStyle>
            <a:lvl1pPr marL="257210" indent="-257210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91" indent="-214344" algn="l" defTabSz="68589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370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320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269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6215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165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2114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5063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150" u="sng" dirty="0" smtClean="0"/>
              <a:t>Square Wave to Saw tooth Wave Rectifier</a:t>
            </a:r>
          </a:p>
          <a:p>
            <a:pPr marL="0" indent="0" algn="just">
              <a:buNone/>
            </a:pPr>
            <a:r>
              <a:rPr lang="en-US" sz="1100" dirty="0"/>
              <a:t>In this circuit the memristors are operated so that the boundaries </a:t>
            </a:r>
            <a:r>
              <a:rPr lang="en-US" sz="1100" dirty="0" smtClean="0"/>
              <a:t>of the </a:t>
            </a:r>
            <a:r>
              <a:rPr lang="en-US" sz="1100" dirty="0"/>
              <a:t>device are never hit (soft switching scenario). As the </a:t>
            </a:r>
            <a:r>
              <a:rPr lang="en-US" sz="1100" dirty="0" smtClean="0"/>
              <a:t>memristors have </a:t>
            </a:r>
            <a:r>
              <a:rPr lang="en-US" sz="1100" dirty="0"/>
              <a:t>opposite polarity, when the memristance of one memristor </a:t>
            </a:r>
            <a:r>
              <a:rPr lang="en-US" sz="1100" dirty="0" smtClean="0"/>
              <a:t>is increasing </a:t>
            </a:r>
            <a:r>
              <a:rPr lang="en-US" sz="1100" dirty="0"/>
              <a:t>the memristance of the other is decreasing and </a:t>
            </a:r>
            <a:r>
              <a:rPr lang="en-US" sz="1100" dirty="0" smtClean="0"/>
              <a:t>vice versa.</a:t>
            </a:r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r>
              <a:rPr lang="en-US" sz="1100" dirty="0"/>
              <a:t>Essentially this circuit acts as a voltage divider. With reference </a:t>
            </a:r>
            <a:r>
              <a:rPr lang="en-US" sz="1100" dirty="0" smtClean="0"/>
              <a:t>to one </a:t>
            </a:r>
            <a:r>
              <a:rPr lang="en-US" sz="1100" dirty="0"/>
              <a:t>period of the square wave </a:t>
            </a:r>
            <a:r>
              <a:rPr lang="en-US" sz="1100" dirty="0" smtClean="0"/>
              <a:t>input, </a:t>
            </a:r>
            <a:r>
              <a:rPr lang="en-US" sz="1100" dirty="0"/>
              <a:t>as the input </a:t>
            </a:r>
            <a:r>
              <a:rPr lang="en-US" sz="1100" dirty="0" smtClean="0"/>
              <a:t>voltage goes </a:t>
            </a:r>
            <a:r>
              <a:rPr lang="en-US" sz="1100" dirty="0"/>
              <a:t>positive the memristance of </a:t>
            </a:r>
            <a:r>
              <a:rPr lang="en-US" sz="1100" dirty="0" smtClean="0"/>
              <a:t>m2 </a:t>
            </a:r>
            <a:r>
              <a:rPr lang="en-US" sz="1100" dirty="0"/>
              <a:t>increases linearly while </a:t>
            </a:r>
            <a:r>
              <a:rPr lang="en-US" sz="1100" dirty="0" smtClean="0"/>
              <a:t>the memristance </a:t>
            </a:r>
            <a:r>
              <a:rPr lang="en-US" sz="1100" dirty="0"/>
              <a:t>of </a:t>
            </a:r>
            <a:r>
              <a:rPr lang="en-US" sz="1100" dirty="0" smtClean="0"/>
              <a:t>m1 </a:t>
            </a:r>
            <a:r>
              <a:rPr lang="en-US" sz="1100" dirty="0"/>
              <a:t>decreases linearly. This causes the voltage </a:t>
            </a:r>
            <a:r>
              <a:rPr lang="en-US" sz="1100" dirty="0" smtClean="0"/>
              <a:t>drop Across m2 </a:t>
            </a:r>
            <a:r>
              <a:rPr lang="en-US" sz="1100" dirty="0"/>
              <a:t>to increase linearly until the input voltage switches to </a:t>
            </a:r>
            <a:r>
              <a:rPr lang="en-US" sz="1100" dirty="0" smtClean="0"/>
              <a:t>its negative </a:t>
            </a:r>
            <a:r>
              <a:rPr lang="en-US" sz="1100" dirty="0"/>
              <a:t>value. This switch, triggers an analogous </a:t>
            </a:r>
            <a:r>
              <a:rPr lang="en-US" sz="1100" dirty="0" smtClean="0"/>
              <a:t>positive-to-negative transition </a:t>
            </a:r>
            <a:r>
              <a:rPr lang="en-US" sz="1100" dirty="0"/>
              <a:t>in the output voltage, and thereafter till the end of </a:t>
            </a:r>
            <a:r>
              <a:rPr lang="en-US" sz="1100" dirty="0" smtClean="0"/>
              <a:t>the period </a:t>
            </a:r>
            <a:r>
              <a:rPr lang="en-US" sz="1100" dirty="0"/>
              <a:t>the memristance of </a:t>
            </a:r>
            <a:r>
              <a:rPr lang="en-US" sz="1100" dirty="0" smtClean="0"/>
              <a:t>m1 </a:t>
            </a:r>
            <a:r>
              <a:rPr lang="en-US" sz="1100" dirty="0"/>
              <a:t>increases linearly while the </a:t>
            </a:r>
            <a:r>
              <a:rPr lang="en-US" sz="1100" dirty="0" smtClean="0"/>
              <a:t>memristance of m2 </a:t>
            </a:r>
            <a:r>
              <a:rPr lang="en-US" sz="1100" dirty="0"/>
              <a:t>decreases linearly, resulting in a linear increase in </a:t>
            </a:r>
            <a:r>
              <a:rPr lang="en-US" sz="1100" dirty="0" smtClean="0"/>
              <a:t>the voltage </a:t>
            </a:r>
            <a:r>
              <a:rPr lang="en-US" sz="1100" dirty="0"/>
              <a:t>drop across </a:t>
            </a:r>
            <a:r>
              <a:rPr lang="en-US" sz="1100" dirty="0" smtClean="0"/>
              <a:t>m2 </a:t>
            </a:r>
            <a:r>
              <a:rPr lang="en-US" sz="1100" dirty="0"/>
              <a:t>from its negative value. This results in </a:t>
            </a:r>
            <a:r>
              <a:rPr lang="en-US" sz="1100" dirty="0" smtClean="0"/>
              <a:t>a sawtooth </a:t>
            </a:r>
            <a:r>
              <a:rPr lang="en-US" sz="1100" dirty="0"/>
              <a:t>wave output for a square wave input</a:t>
            </a:r>
            <a:r>
              <a:rPr lang="en-US" sz="1100" dirty="0" smtClean="0"/>
              <a:t>.</a:t>
            </a:r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r>
              <a:rPr lang="en-US" sz="1100" dirty="0" smtClean="0"/>
              <a:t>These results were also recreated using a memristor defined by the equations:</a:t>
            </a:r>
          </a:p>
          <a:p>
            <a:pPr marL="0" indent="0" algn="just">
              <a:buNone/>
            </a:pPr>
            <a:endParaRPr lang="en-US" sz="1100" dirty="0"/>
          </a:p>
          <a:p>
            <a:pPr marL="0" indent="0" algn="ctr">
              <a:buNone/>
            </a:pPr>
            <a:r>
              <a:rPr lang="en-US" sz="1100" dirty="0" smtClean="0"/>
              <a:t>dx/</a:t>
            </a:r>
            <a:r>
              <a:rPr lang="en-US" sz="1100" dirty="0" err="1" smtClean="0"/>
              <a:t>dt</a:t>
            </a:r>
            <a:r>
              <a:rPr lang="en-US" sz="1100" dirty="0" smtClean="0"/>
              <a:t> = sign(v) * k</a:t>
            </a:r>
          </a:p>
          <a:p>
            <a:pPr marL="0" indent="0" algn="ctr">
              <a:buNone/>
            </a:pPr>
            <a:r>
              <a:rPr lang="en-US" sz="1100" dirty="0"/>
              <a:t>v</a:t>
            </a:r>
            <a:r>
              <a:rPr lang="en-US" sz="1100" dirty="0" smtClean="0"/>
              <a:t>=ix</a:t>
            </a:r>
          </a:p>
          <a:p>
            <a:pPr marL="0" indent="0">
              <a:buNone/>
            </a:pPr>
            <a:r>
              <a:rPr lang="en-US" sz="1100" dirty="0" smtClean="0"/>
              <a:t>Where k is a constant. This memristor was used to show the availability of other memristors in the </a:t>
            </a:r>
            <a:r>
              <a:rPr lang="en-US" sz="1100" smtClean="0"/>
              <a:t>software package.</a:t>
            </a:r>
            <a:endParaRPr lang="en-US" sz="1100" dirty="0" smtClean="0"/>
          </a:p>
          <a:p>
            <a:pPr marL="0" indent="0" algn="ctr">
              <a:buNone/>
            </a:pPr>
            <a:endParaRPr lang="en-US" sz="1100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5681960" y="1796058"/>
            <a:ext cx="230425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/>
              <a:t>Figure 1: </a:t>
            </a:r>
            <a:r>
              <a:rPr lang="en-US" sz="1100" i="1" dirty="0"/>
              <a:t>Square Wave to Saw tooth Wave Rectifier</a:t>
            </a:r>
          </a:p>
          <a:p>
            <a:endParaRPr lang="en-GB" sz="1100" i="1" dirty="0"/>
          </a:p>
        </p:txBody>
      </p:sp>
      <p:pic>
        <p:nvPicPr>
          <p:cNvPr id="3" name="Picture 2" descr="sawtooth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952" y="5565"/>
            <a:ext cx="2247156" cy="152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407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3144</TotalTime>
  <Words>244</Words>
  <Application>Microsoft Macintosh PowerPoint</Application>
  <PresentationFormat>Custom</PresentationFormat>
  <Paragraphs>13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 Carley</dc:creator>
  <cp:lastModifiedBy>Adrian</cp:lastModifiedBy>
  <cp:revision>65</cp:revision>
  <dcterms:created xsi:type="dcterms:W3CDTF">2013-02-26T01:20:57Z</dcterms:created>
  <dcterms:modified xsi:type="dcterms:W3CDTF">2013-07-03T23:39:43Z</dcterms:modified>
</cp:coreProperties>
</file>